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7" r:id="rId8"/>
    <p:sldId id="259" r:id="rId9"/>
    <p:sldId id="261" r:id="rId10"/>
    <p:sldId id="263" r:id="rId11"/>
    <p:sldId id="265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47" autoAdjust="0"/>
  </p:normalViewPr>
  <p:slideViewPr>
    <p:cSldViewPr>
      <p:cViewPr varScale="1">
        <p:scale>
          <a:sx n="62" d="100"/>
          <a:sy n="62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6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02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1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7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6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87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9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54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74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3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59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10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56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27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6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58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71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36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02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1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662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75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06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81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1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12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22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405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647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346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5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020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34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13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176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103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920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6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529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320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803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33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856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12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324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262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609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964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032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117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713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6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133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760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18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084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395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777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456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19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0E97-C56C-43C4-B3C0-4CBF2B0A45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11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0FB2-FAEC-4CAD-B523-534E4C0EE2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317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C418-583F-419E-911C-1288CB3F0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2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10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C72A5-5901-4AAF-A3AA-122CB9A76F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446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7B36-A985-49C1-A782-8E00EFE69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539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E1E8A-B731-400B-90A5-547F8CA21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524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CFD-9419-4AEB-AE63-D6784F5F49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97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1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031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02482-BA66-4723-B5B2-FE2AF242C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90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5A4B-395C-4E29-8C45-A3846C6291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3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A0ADC-94C0-4BC0-BFA3-3A8E6A260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984B-D046-4041-BFB0-A40B51ABF0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9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1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3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8762B0-9386-47FF-A529-79A5A50A809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7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848600" cy="1447800"/>
          </a:xfrm>
        </p:spPr>
        <p:txBody>
          <a:bodyPr/>
          <a:lstStyle/>
          <a:p>
            <a:pPr eaLnBrk="1" hangingPunct="1"/>
            <a:r>
              <a:rPr lang="es-ES" sz="4400" b="0" i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¿Cómo es la adolescencia similar a montar una montaña rusa?</a:t>
            </a:r>
            <a:endParaRPr lang="en-US" alt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1.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2.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3.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4.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dirty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3" y="3352800"/>
            <a:ext cx="19764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05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58678" y="0"/>
            <a:ext cx="7772400" cy="1143000"/>
          </a:xfrm>
        </p:spPr>
        <p:txBody>
          <a:bodyPr/>
          <a:lstStyle/>
          <a:p>
            <a:pPr eaLnBrk="1" hangingPunct="1"/>
            <a:r>
              <a:rPr lang="es-ES" dirty="0">
                <a:solidFill>
                  <a:schemeClr val="accent2"/>
                </a:solidFill>
              </a:rPr>
              <a:t>Tareas de la Adolescencia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678" y="990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dirty="0"/>
              <a:t>Desarrollar: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Un núcleo de identidad, valores y creencias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Capacidad de lidiar con emociones intensas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Estilo de personalidad y formas de Relacionarse con otros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Funcionamiento </a:t>
            </a:r>
            <a:r>
              <a:rPr lang="es-ES" sz="2400" dirty="0" err="1"/>
              <a:t>exitos</a:t>
            </a:r>
            <a:r>
              <a:rPr lang="es-ES" sz="2400" dirty="0"/>
              <a:t> (escuela, trabajo, hogar)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Disfrute y sentido de propósito en la vida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Respeto a sí mismo ya los demás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Expresión saludable de uno sentimientos y pensamientos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/>
              <a:t>Aceptación de la responsabilidad por sus acciones y roles</a:t>
            </a:r>
            <a:endParaRPr lang="en-US" altLang="en-US" sz="2400" dirty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14800"/>
            <a:ext cx="1665493" cy="24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57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6096000" cy="767556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accent2"/>
                </a:solidFill>
              </a:rPr>
              <a:t>     </a:t>
            </a:r>
            <a:endParaRPr lang="es-ES" altLang="en-US" sz="3600" b="1" dirty="0">
              <a:solidFill>
                <a:schemeClr val="accent2"/>
              </a:solidFill>
            </a:endParaRPr>
          </a:p>
          <a:p>
            <a:pPr eaLnBrk="1" hangingPunct="1"/>
            <a:r>
              <a:rPr lang="es-ES" altLang="en-US" sz="3600" b="1" dirty="0">
                <a:solidFill>
                  <a:schemeClr val="accent2"/>
                </a:solidFill>
              </a:rPr>
              <a:t>La investigación dice. . .</a:t>
            </a:r>
            <a:endParaRPr lang="en-US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733800"/>
          </a:xfrm>
        </p:spPr>
        <p:txBody>
          <a:bodyPr/>
          <a:lstStyle/>
          <a:p>
            <a:pPr lvl="0" eaLnBrk="1" hangingPunct="1"/>
            <a:r>
              <a:rPr lang="es-ES" altLang="en-US" sz="2000" b="1" dirty="0">
                <a:solidFill>
                  <a:schemeClr val="accent2"/>
                </a:solidFill>
              </a:rPr>
              <a:t>Los adolescentes experimentan oscilaciones emocionales más amplias que los adultos.</a:t>
            </a:r>
          </a:p>
          <a:p>
            <a:pPr lvl="0" eaLnBrk="1" hangingPunct="1"/>
            <a:r>
              <a:rPr lang="es-ES" altLang="en-US" sz="2000" b="1" dirty="0">
                <a:solidFill>
                  <a:schemeClr val="accent2"/>
                </a:solidFill>
              </a:rPr>
              <a:t>Los adolescentes experimentan emociones negativas más frecuentes que los preadolescentes.</a:t>
            </a:r>
          </a:p>
          <a:p>
            <a:pPr lvl="0" eaLnBrk="1" hangingPunct="1"/>
            <a:r>
              <a:rPr lang="es-ES" altLang="en-US" sz="2000" b="1" dirty="0">
                <a:solidFill>
                  <a:schemeClr val="accent2"/>
                </a:solidFill>
              </a:rPr>
              <a:t>Los estados de ánimo de los adolescentes a menudo dependen de con quién se encuentran.</a:t>
            </a:r>
          </a:p>
          <a:p>
            <a:pPr lvl="0" eaLnBrk="1" hangingPunct="1"/>
            <a:r>
              <a:rPr lang="es-ES" altLang="en-US" sz="2000" b="1" dirty="0">
                <a:solidFill>
                  <a:schemeClr val="accent2"/>
                </a:solidFill>
              </a:rPr>
              <a:t>La mayoría de las emociones de los adolescentes no estaban asociadas con la pubertad, excepto por "estar enamorados".</a:t>
            </a:r>
          </a:p>
          <a:p>
            <a:pPr lvl="0" eaLnBrk="1" hangingPunct="1"/>
            <a:r>
              <a:rPr lang="es-ES" altLang="en-US" sz="2000" b="1" dirty="0">
                <a:solidFill>
                  <a:schemeClr val="accent2"/>
                </a:solidFill>
              </a:rPr>
              <a:t>El estrés es un factor en las variaciones de las emociones.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2048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5908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36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b="1" dirty="0">
                <a:solidFill>
                  <a:schemeClr val="accent2"/>
                </a:solidFill>
              </a:rPr>
              <a:t>La investigación del cerebro nos dice. . .</a:t>
            </a:r>
            <a:endParaRPr lang="en-US" altLang="en-US" b="1" dirty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7772400" cy="4343400"/>
          </a:xfrm>
        </p:spPr>
        <p:txBody>
          <a:bodyPr/>
          <a:lstStyle/>
          <a:p>
            <a:pPr lvl="0" eaLnBrk="1" hangingPunct="1"/>
            <a:r>
              <a:rPr lang="es-ES" altLang="en-US" sz="2400" b="1" dirty="0">
                <a:solidFill>
                  <a:schemeClr val="accent2"/>
                </a:solidFill>
              </a:rPr>
              <a:t>Los adolescentes usan menos del área del cerebro involucrada en la empatía y la evaluación emocional al tomar decisiones.</a:t>
            </a:r>
          </a:p>
          <a:p>
            <a:pPr lvl="0" eaLnBrk="1" hangingPunct="1"/>
            <a:r>
              <a:rPr lang="es-ES" altLang="en-US" sz="2400" b="1" dirty="0">
                <a:solidFill>
                  <a:schemeClr val="accent2"/>
                </a:solidFill>
              </a:rPr>
              <a:t>Los adolescentes a menudo operan desde el "si se siente bien, hacerlo" parte del cerebro.</a:t>
            </a:r>
          </a:p>
          <a:p>
            <a:pPr lvl="0" eaLnBrk="1" hangingPunct="1"/>
            <a:r>
              <a:rPr lang="es-ES" altLang="en-US" sz="2400" b="1" dirty="0">
                <a:solidFill>
                  <a:schemeClr val="accent2"/>
                </a:solidFill>
              </a:rPr>
              <a:t>Los adolescentes a menudo no consideran las consecuencias.</a:t>
            </a:r>
          </a:p>
          <a:p>
            <a:pPr lvl="0" eaLnBrk="1" hangingPunct="1"/>
            <a:r>
              <a:rPr lang="es-ES" altLang="en-US" sz="2400" b="1" dirty="0">
                <a:solidFill>
                  <a:schemeClr val="accent2"/>
                </a:solidFill>
              </a:rPr>
              <a:t>Los adolescentes son menos capaces de</a:t>
            </a:r>
          </a:p>
          <a:p>
            <a:pPr marL="0" lvl="0" indent="0" eaLnBrk="1" hangingPunct="1">
              <a:buNone/>
            </a:pPr>
            <a:r>
              <a:rPr lang="es-ES" altLang="en-US" sz="2400" b="1" dirty="0">
                <a:solidFill>
                  <a:schemeClr val="accent2"/>
                </a:solidFill>
              </a:rPr>
              <a:t>    "leer" las emociones de los demás.</a:t>
            </a:r>
            <a:endParaRPr lang="en-US" altLang="en-US" sz="2400" dirty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26000"/>
            <a:ext cx="2438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3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82"/>
            <a:ext cx="7848600" cy="1447800"/>
          </a:xfrm>
        </p:spPr>
        <p:txBody>
          <a:bodyPr/>
          <a:lstStyle/>
          <a:p>
            <a:pPr algn="l" eaLnBrk="1" hangingPunct="1"/>
            <a:br>
              <a:rPr lang="es-ES" sz="4000" dirty="0"/>
            </a:br>
            <a:r>
              <a:rPr lang="es-ES" sz="4000" dirty="0"/>
              <a:t>¿Cómo influyen estos factores en las emociones de los adolescentes? </a:t>
            </a:r>
            <a:endParaRPr lang="en-US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772400" cy="4114800"/>
          </a:xfrm>
        </p:spPr>
        <p:txBody>
          <a:bodyPr/>
          <a:lstStyle/>
          <a:p>
            <a:pPr lvl="0"/>
            <a:r>
              <a:rPr lang="es-ES" sz="2800" dirty="0"/>
              <a:t>Crecimiento físico: </a:t>
            </a:r>
          </a:p>
          <a:p>
            <a:pPr lvl="0"/>
            <a:r>
              <a:rPr lang="es-ES" sz="2800" dirty="0"/>
              <a:t>Hormonas y pubertad: </a:t>
            </a:r>
          </a:p>
          <a:p>
            <a:pPr lvl="0"/>
            <a:r>
              <a:rPr lang="es-ES" sz="2800" dirty="0"/>
              <a:t>Expectativas de los padres, maestros: </a:t>
            </a:r>
          </a:p>
          <a:p>
            <a:pPr lvl="0"/>
            <a:r>
              <a:rPr lang="es-ES" sz="2800" dirty="0"/>
              <a:t>Influencia de los compañeros:</a:t>
            </a:r>
          </a:p>
          <a:p>
            <a:pPr lvl="0"/>
            <a:r>
              <a:rPr lang="es-ES" sz="2800" dirty="0"/>
              <a:t> Influencia de los medios:</a:t>
            </a:r>
          </a:p>
          <a:p>
            <a:pPr lvl="0"/>
            <a:r>
              <a:rPr lang="es-ES" sz="2800" dirty="0"/>
              <a:t> Mayor madurez y responsabilidad:</a:t>
            </a:r>
          </a:p>
          <a:p>
            <a:pPr lvl="0"/>
            <a:r>
              <a:rPr lang="es-ES" sz="2800" dirty="0"/>
              <a:t> Experiencia de vida:</a:t>
            </a:r>
            <a:endParaRPr lang="en-US" altLang="en-US" sz="2800" dirty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872326"/>
            <a:ext cx="2408238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34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4267200" cy="1143000"/>
          </a:xfrm>
        </p:spPr>
        <p:txBody>
          <a:bodyPr/>
          <a:lstStyle/>
          <a:p>
            <a:pPr algn="l" eaLnBrk="1" hangingPunct="1"/>
            <a:r>
              <a:rPr lang="es-ES" altLang="en-US" dirty="0"/>
              <a:t>¿Cuál es la "buena noticia"?</a:t>
            </a:r>
            <a:endParaRPr lang="en-US" alt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pPr lvl="0" algn="l" eaLnBrk="1" hangingPunct="1"/>
            <a:r>
              <a:rPr lang="es-ES" altLang="en-US" sz="2400" dirty="0"/>
              <a:t>La mayoría de los adolescentes son enérgicos, pensativos e idealistas.</a:t>
            </a:r>
          </a:p>
          <a:p>
            <a:pPr lvl="0" algn="l" eaLnBrk="1" hangingPunct="1"/>
            <a:r>
              <a:rPr lang="es-ES" altLang="en-US" sz="2400" dirty="0"/>
              <a:t>La mayoría de los adolescentes tienen un profundo interés en lo que es justo y correcto.</a:t>
            </a:r>
          </a:p>
          <a:p>
            <a:pPr lvl="0" algn="l" eaLnBrk="1" hangingPunct="1"/>
            <a:r>
              <a:rPr lang="es-ES" altLang="en-US" sz="2400" dirty="0"/>
              <a:t>Más jóvenes están involucrados en el servicio a sus comunidades.</a:t>
            </a:r>
          </a:p>
          <a:p>
            <a:pPr lvl="0" algn="l" eaLnBrk="1" hangingPunct="1"/>
            <a:r>
              <a:rPr lang="es-ES" altLang="en-US" sz="2400" dirty="0"/>
              <a:t>La mayoría de los adolescentes quieren conexiones con padres y adultos de confianza.</a:t>
            </a:r>
          </a:p>
          <a:p>
            <a:pPr lvl="0" algn="l" eaLnBrk="1" hangingPunct="1"/>
            <a:r>
              <a:rPr lang="es-ES" altLang="en-US" sz="2400" dirty="0"/>
              <a:t>Los jóvenes se están moviendo hacia las distintas personas que llegarán a ser.</a:t>
            </a:r>
            <a:endParaRPr lang="en-US" altLang="en-US" sz="2400" dirty="0"/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"/>
            <a:ext cx="2463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7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Entender una variedad de emociones fuertes es normal durante la adolescencia.</a:t>
            </a:r>
          </a:p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Trate de no tomar decisiones basadas en la emoción solo.</a:t>
            </a:r>
          </a:p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No actúe por impulso. Sé considerado.</a:t>
            </a:r>
          </a:p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Practique un estilo de vida saludable, incluyendo ejercicio regular, buena nutrición y evitar las drogas y el alcohol.</a:t>
            </a:r>
          </a:p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Conozca sus recursos: padres, cuidadores, consejeros, líderes religiosos.</a:t>
            </a:r>
          </a:p>
          <a:p>
            <a:pPr lvl="0" algn="l">
              <a:lnSpc>
                <a:spcPct val="150000"/>
              </a:lnSpc>
              <a:defRPr/>
            </a:pPr>
            <a:r>
              <a:rPr lang="es-ES" sz="2000" dirty="0"/>
              <a:t>Consulte a los que tienen su mejor interés en mente.</a:t>
            </a:r>
            <a:endParaRPr lang="en-US" altLang="en-US" sz="2000" dirty="0"/>
          </a:p>
        </p:txBody>
      </p:sp>
      <p:pic>
        <p:nvPicPr>
          <p:cNvPr id="256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057400" cy="1608138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609600"/>
            <a:ext cx="52578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es-ES" dirty="0"/>
              <a:t>Gestión de las emociones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1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" altLang="en-US" sz="4200" dirty="0"/>
              <a:t>Habilidades de supervivencia</a:t>
            </a:r>
            <a:endParaRPr lang="en-US" altLang="en-US" sz="4200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1" hangingPunct="1">
              <a:buNone/>
            </a:pPr>
            <a:r>
              <a:rPr lang="es-ES" altLang="en-US" dirty="0"/>
              <a:t> ¿Qué recomendaciones tienen para los compañeros que quieren manejar emociones fuertes en formas positivas?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1.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2.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3.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4.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5.</a:t>
            </a:r>
            <a:endParaRPr lang="en-US" altLang="en-US" sz="2800" dirty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496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5147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Osaka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¿Cómo es la adolescencia similar a montar una montaña rusa?</vt:lpstr>
      <vt:lpstr>Tareas de la Adolescencia</vt:lpstr>
      <vt:lpstr>      La investigación dice. . .</vt:lpstr>
      <vt:lpstr>La investigación del cerebro nos dice. . .</vt:lpstr>
      <vt:lpstr> ¿Cómo influyen estos factores en las emociones de los adolescentes? </vt:lpstr>
      <vt:lpstr>¿Cuál es la "buena noticia"?</vt:lpstr>
      <vt:lpstr>Gestión de las emociones</vt:lpstr>
      <vt:lpstr>Habilidades de supervivencia</vt:lpstr>
    </vt:vector>
  </TitlesOfParts>
  <Company>Cabarrus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adolescence similar to riding a roller coaster?</dc:title>
  <dc:creator>Windows User</dc:creator>
  <cp:lastModifiedBy>Sarah Johnson</cp:lastModifiedBy>
  <cp:revision>4</cp:revision>
  <dcterms:created xsi:type="dcterms:W3CDTF">2013-09-12T12:31:52Z</dcterms:created>
  <dcterms:modified xsi:type="dcterms:W3CDTF">2017-09-04T17:13:58Z</dcterms:modified>
</cp:coreProperties>
</file>